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embeddedFontLst>
    <p:embeddedFont>
      <p:font typeface="Roboto" panose="02000000000000000000" pitchFamily="2" charset="0"/>
      <p:regular r:id="rId13"/>
      <p:bold r:id="rId14"/>
      <p:italic r:id="rId15"/>
      <p:boldItalic r:id="rId16"/>
    </p:embeddedFont>
    <p:embeddedFont>
      <p:font typeface="Roboto Slab" panose="020B0604020202020204" charset="0"/>
      <p:regular r:id="rId17"/>
      <p:bold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2" d="100"/>
          <a:sy n="162" d="100"/>
        </p:scale>
        <p:origin x="144" y="1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c6f75fce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c6f75fce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15ee8a7a9e7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15ee8a7a9e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c6f75fceb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c6f75fce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there’s this guy named John Liefeld and he was all like “Dang the war is over and now I’m out of the job” There’s shockingly few to zero pictures of anyone from the obscure and defunct car company. John Liefeld started looking for another job in the automotive industry. Luckily his brother met THIS GUY ON AN UPCOMING SLIDE.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c6f75fceb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c6f75fce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c6f75fceb_0_16: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c6f75fceb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Yeah so as you can see here, William was doin stuff. He does more stuff like buy a plant and got the warehouse Liefeld worked at leased to them.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15e9d366655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15e9d366655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c6f75fceb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c6f75fceb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c6f75fceb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c6f75fceb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c6f75fceb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c6f75fce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15ee8a7a9e7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15ee8a7a9e7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1" name="Google Shape;11;p2"/>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2" name="Google Shape;12;p2"/>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3" name="Google Shape;13;p2"/>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14" name="Google Shape;14;p2"/>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a:endParaRPr/>
          </a:p>
        </p:txBody>
      </p:sp>
      <p:sp>
        <p:nvSpPr>
          <p:cNvPr id="15" name="Google Shape;15;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hasCustomPrompt="1"/>
          </p:nvPr>
        </p:nvSpPr>
        <p:spPr>
          <a:xfrm>
            <a:off x="387900" y="1152450"/>
            <a:ext cx="8368200" cy="1538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a:spLocks noGrp="1"/>
          </p:cNvSpPr>
          <p:nvPr>
            <p:ph type="body" idx="1"/>
          </p:nvPr>
        </p:nvSpPr>
        <p:spPr>
          <a:xfrm>
            <a:off x="387900" y="2919450"/>
            <a:ext cx="8368200" cy="10716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56" name="Google Shape;5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8" name="Google Shape;18;p3"/>
          <p:cNvSpPr txBox="1">
            <a:spLocks noGrp="1"/>
          </p:cNvSpPr>
          <p:nvPr>
            <p:ph type="title"/>
          </p:nvPr>
        </p:nvSpPr>
        <p:spPr>
          <a:xfrm>
            <a:off x="480750" y="1764950"/>
            <a:ext cx="8222100" cy="907500"/>
          </a:xfrm>
          <a:prstGeom prst="rect">
            <a:avLst/>
          </a:prstGeom>
        </p:spPr>
        <p:txBody>
          <a:bodyPr spcFirstLastPara="1" wrap="square" lIns="91425" tIns="91425" rIns="91425" bIns="91425" anchor="b"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7" name="Google Shape;27;p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body" idx="1"/>
          </p:nvPr>
        </p:nvSpPr>
        <p:spPr>
          <a:xfrm>
            <a:off x="387900" y="1489825"/>
            <a:ext cx="3999900" cy="3078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9" name="Google Shape;29;p5"/>
          <p:cNvSpPr txBox="1">
            <a:spLocks noGrp="1"/>
          </p:cNvSpPr>
          <p:nvPr>
            <p:ph type="body" idx="2"/>
          </p:nvPr>
        </p:nvSpPr>
        <p:spPr>
          <a:xfrm>
            <a:off x="4756200" y="1489825"/>
            <a:ext cx="3999900" cy="3078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0" name="Google Shape;30;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3" name="Google Shape;33;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36" name="Google Shape;36;p7"/>
          <p:cNvSpPr txBox="1">
            <a:spLocks noGrp="1"/>
          </p:cNvSpPr>
          <p:nvPr>
            <p:ph type="title"/>
          </p:nvPr>
        </p:nvSpPr>
        <p:spPr>
          <a:xfrm>
            <a:off x="3879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7" name="Google Shape;37;p7"/>
          <p:cNvSpPr txBox="1">
            <a:spLocks noGrp="1"/>
          </p:cNvSpPr>
          <p:nvPr>
            <p:ph type="body" idx="1"/>
          </p:nvPr>
        </p:nvSpPr>
        <p:spPr>
          <a:xfrm>
            <a:off x="387900" y="1594025"/>
            <a:ext cx="2808000" cy="26811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8" name="Google Shape;3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1" name="Google Shape;41;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 name="Google Shape;44;p9"/>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45" name="Google Shape;45;p9"/>
          <p:cNvSpPr txBox="1">
            <a:spLocks noGrp="1"/>
          </p:cNvSpPr>
          <p:nvPr>
            <p:ph type="title"/>
          </p:nvPr>
        </p:nvSpPr>
        <p:spPr>
          <a:xfrm>
            <a:off x="265500" y="1209075"/>
            <a:ext cx="4045200" cy="1506300"/>
          </a:xfrm>
          <a:prstGeom prst="rect">
            <a:avLst/>
          </a:prstGeom>
        </p:spPr>
        <p:txBody>
          <a:bodyPr spcFirstLastPara="1" wrap="square" lIns="91425" tIns="91425" rIns="91425" bIns="91425" anchor="b" anchorCtr="0">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6" name="Google Shape;46;p9"/>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47" name="Google Shape;47;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10"/>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7900" y="458025"/>
            <a:ext cx="8368200" cy="6861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387900" y="1489824"/>
            <a:ext cx="8368200" cy="30789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3"/>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The Keller Automobile</a:t>
            </a:r>
            <a:r>
              <a:rPr lang="en" b="1" u="sng"/>
              <a:t> </a:t>
            </a:r>
            <a:endParaRPr b="1" u="sng"/>
          </a:p>
        </p:txBody>
      </p:sp>
      <p:sp>
        <p:nvSpPr>
          <p:cNvPr id="64" name="Google Shape;64;p13"/>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A report by Brody and Drue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2"/>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Swift End</a:t>
            </a:r>
            <a:endParaRPr/>
          </a:p>
        </p:txBody>
      </p:sp>
      <p:sp>
        <p:nvSpPr>
          <p:cNvPr id="129" name="Google Shape;129;p22"/>
          <p:cNvSpPr txBox="1">
            <a:spLocks noGrp="1"/>
          </p:cNvSpPr>
          <p:nvPr>
            <p:ph type="body" idx="1"/>
          </p:nvPr>
        </p:nvSpPr>
        <p:spPr>
          <a:xfrm>
            <a:off x="128550" y="1252175"/>
            <a:ext cx="5976600" cy="30789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a:t>The company began to sell shares of stock and things seemed to finally be taking off.</a:t>
            </a:r>
            <a:endParaRPr/>
          </a:p>
          <a:p>
            <a:pPr marL="457200" lvl="0" indent="-342900" algn="l" rtl="0">
              <a:spcBef>
                <a:spcPts val="0"/>
              </a:spcBef>
              <a:spcAft>
                <a:spcPts val="0"/>
              </a:spcAft>
              <a:buSzPts val="1800"/>
              <a:buChar char="●"/>
            </a:pPr>
            <a:r>
              <a:rPr lang="en"/>
              <a:t>George Keller was soon after found dead of a heart attack.</a:t>
            </a:r>
            <a:endParaRPr/>
          </a:p>
          <a:p>
            <a:pPr marL="457200" lvl="0" indent="-342900" algn="l" rtl="0">
              <a:spcBef>
                <a:spcPts val="0"/>
              </a:spcBef>
              <a:spcAft>
                <a:spcPts val="0"/>
              </a:spcAft>
              <a:buSzPts val="1800"/>
              <a:buChar char="●"/>
            </a:pPr>
            <a:r>
              <a:rPr lang="en"/>
              <a:t>Keller’s death subsequently led to the death of the company, as he was the core of their branding.</a:t>
            </a:r>
            <a:endParaRPr/>
          </a:p>
          <a:p>
            <a:pPr marL="457200" lvl="0" indent="-342900" algn="l" rtl="0">
              <a:spcBef>
                <a:spcPts val="0"/>
              </a:spcBef>
              <a:spcAft>
                <a:spcPts val="0"/>
              </a:spcAft>
              <a:buSzPts val="1800"/>
              <a:buChar char="●"/>
            </a:pPr>
            <a:r>
              <a:rPr lang="en"/>
              <a:t>The company soon after announced a liquidation sale of their assets.</a:t>
            </a:r>
            <a:endParaRPr/>
          </a:p>
          <a:p>
            <a:pPr marL="457200" lvl="0" indent="-342900" algn="l" rtl="0">
              <a:spcBef>
                <a:spcPts val="0"/>
              </a:spcBef>
              <a:spcAft>
                <a:spcPts val="0"/>
              </a:spcAft>
              <a:buSzPts val="1800"/>
              <a:buChar char="●"/>
            </a:pPr>
            <a:r>
              <a:rPr lang="en"/>
              <a:t>After 3 years in business the company had only produced 18 cars and the first auto manufacturer of Alabama was officially gone.</a:t>
            </a:r>
            <a:endParaRPr/>
          </a:p>
        </p:txBody>
      </p:sp>
      <p:pic>
        <p:nvPicPr>
          <p:cNvPr id="130" name="Google Shape;130;p22"/>
          <p:cNvPicPr preferRelativeResize="0"/>
          <p:nvPr/>
        </p:nvPicPr>
        <p:blipFill>
          <a:blip r:embed="rId3">
            <a:alphaModFix/>
          </a:blip>
          <a:stretch>
            <a:fillRect/>
          </a:stretch>
        </p:blipFill>
        <p:spPr>
          <a:xfrm>
            <a:off x="5953925" y="1491175"/>
            <a:ext cx="3026876" cy="25069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Origin of the “Bobbi-Kar”</a:t>
            </a:r>
            <a:endParaRPr/>
          </a:p>
        </p:txBody>
      </p:sp>
      <p:sp>
        <p:nvSpPr>
          <p:cNvPr id="70" name="Google Shape;70;p1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John Liefeld was a man who worked on planes in WWII.</a:t>
            </a:r>
            <a:endParaRPr/>
          </a:p>
          <a:p>
            <a:pPr marL="0" lvl="0" indent="0" algn="l" rtl="0">
              <a:spcBef>
                <a:spcPts val="1600"/>
              </a:spcBef>
              <a:spcAft>
                <a:spcPts val="1600"/>
              </a:spcAft>
              <a:buNone/>
            </a:pPr>
            <a:r>
              <a:rPr lang="en"/>
              <a:t>He was put out of the job when the war ended, so he looked for a job in the automotive industry.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5"/>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He would buy gross and rundown restaurants and restore and resell them at huge profit.</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He did a lot of sketchy stuff.</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He took part in a lot of money making schemes.</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He really wanted to start a car company for some odd reason.</a:t>
            </a:r>
            <a:endParaRPr sz="1500">
              <a:latin typeface="Times New Roman"/>
              <a:ea typeface="Times New Roman"/>
              <a:cs typeface="Times New Roman"/>
              <a:sym typeface="Times New Roman"/>
            </a:endParaRPr>
          </a:p>
        </p:txBody>
      </p:sp>
      <p:sp>
        <p:nvSpPr>
          <p:cNvPr id="76" name="Google Shape;76;p15"/>
          <p:cNvSpPr txBox="1">
            <a:spLocks noGrp="1"/>
          </p:cNvSpPr>
          <p:nvPr>
            <p:ph type="title"/>
          </p:nvPr>
        </p:nvSpPr>
        <p:spPr>
          <a:xfrm>
            <a:off x="368313" y="3653625"/>
            <a:ext cx="4045200" cy="131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S. A. Williams</a:t>
            </a:r>
            <a:endParaRPr/>
          </a:p>
        </p:txBody>
      </p:sp>
      <p:pic>
        <p:nvPicPr>
          <p:cNvPr id="77" name="Google Shape;77;p15"/>
          <p:cNvPicPr preferRelativeResize="0"/>
          <p:nvPr/>
        </p:nvPicPr>
        <p:blipFill>
          <a:blip r:embed="rId3">
            <a:alphaModFix/>
          </a:blip>
          <a:stretch>
            <a:fillRect/>
          </a:stretch>
        </p:blipFill>
        <p:spPr>
          <a:xfrm>
            <a:off x="1195450" y="930775"/>
            <a:ext cx="2390924" cy="23909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6"/>
          <p:cNvSpPr txBox="1">
            <a:spLocks noGrp="1"/>
          </p:cNvSpPr>
          <p:nvPr>
            <p:ph type="title" idx="4294967295"/>
          </p:nvPr>
        </p:nvSpPr>
        <p:spPr>
          <a:xfrm>
            <a:off x="311700" y="372500"/>
            <a:ext cx="8520600" cy="73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Getting Started</a:t>
            </a:r>
            <a:endParaRPr/>
          </a:p>
        </p:txBody>
      </p:sp>
      <p:sp>
        <p:nvSpPr>
          <p:cNvPr id="83" name="Google Shape;83;p16"/>
          <p:cNvSpPr txBox="1">
            <a:spLocks noGrp="1"/>
          </p:cNvSpPr>
          <p:nvPr>
            <p:ph type="body" idx="4294967295"/>
          </p:nvPr>
        </p:nvSpPr>
        <p:spPr>
          <a:xfrm>
            <a:off x="311700" y="1195201"/>
            <a:ext cx="3853200" cy="524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2400">
                <a:solidFill>
                  <a:schemeClr val="accent5"/>
                </a:solidFill>
              </a:rPr>
              <a:t>Makin’ the First Bobbi-Kar</a:t>
            </a:r>
            <a:endParaRPr sz="2400">
              <a:solidFill>
                <a:schemeClr val="accent5"/>
              </a:solidFill>
            </a:endParaRPr>
          </a:p>
        </p:txBody>
      </p:sp>
      <p:cxnSp>
        <p:nvCxnSpPr>
          <p:cNvPr id="84" name="Google Shape;84;p16"/>
          <p:cNvCxnSpPr/>
          <p:nvPr/>
        </p:nvCxnSpPr>
        <p:spPr>
          <a:xfrm>
            <a:off x="418675" y="1811883"/>
            <a:ext cx="270900" cy="0"/>
          </a:xfrm>
          <a:prstGeom prst="straightConnector1">
            <a:avLst/>
          </a:prstGeom>
          <a:noFill/>
          <a:ln w="9525" cap="flat" cmpd="sng">
            <a:solidFill>
              <a:schemeClr val="lt2"/>
            </a:solidFill>
            <a:prstDash val="solid"/>
            <a:round/>
            <a:headEnd type="none" w="sm" len="sm"/>
            <a:tailEnd type="none" w="sm" len="sm"/>
          </a:ln>
        </p:spPr>
      </p:cxnSp>
      <p:sp>
        <p:nvSpPr>
          <p:cNvPr id="85" name="Google Shape;85;p16"/>
          <p:cNvSpPr txBox="1">
            <a:spLocks noGrp="1"/>
          </p:cNvSpPr>
          <p:nvPr>
            <p:ph type="body" idx="4294967295"/>
          </p:nvPr>
        </p:nvSpPr>
        <p:spPr>
          <a:xfrm>
            <a:off x="311700" y="1916330"/>
            <a:ext cx="3853200" cy="2753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t>It was made in a small shop on India street in San Diego. Liefeld called it “Iron Monster” while they officially named it after William’s son. It was pretty bad so they remodelled it.</a:t>
            </a:r>
            <a:endParaRPr sz="1400"/>
          </a:p>
        </p:txBody>
      </p:sp>
      <p:sp>
        <p:nvSpPr>
          <p:cNvPr id="86" name="Google Shape;86;p16"/>
          <p:cNvSpPr txBox="1">
            <a:spLocks noGrp="1"/>
          </p:cNvSpPr>
          <p:nvPr>
            <p:ph type="body" idx="4294967295"/>
          </p:nvPr>
        </p:nvSpPr>
        <p:spPr>
          <a:xfrm>
            <a:off x="4905750" y="1201619"/>
            <a:ext cx="3853200" cy="524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2400">
                <a:solidFill>
                  <a:schemeClr val="accent5"/>
                </a:solidFill>
              </a:rPr>
              <a:t>Williams Shines Through</a:t>
            </a:r>
            <a:endParaRPr sz="2400">
              <a:solidFill>
                <a:schemeClr val="accent5"/>
              </a:solidFill>
            </a:endParaRPr>
          </a:p>
        </p:txBody>
      </p:sp>
      <p:cxnSp>
        <p:nvCxnSpPr>
          <p:cNvPr id="87" name="Google Shape;87;p16"/>
          <p:cNvCxnSpPr/>
          <p:nvPr/>
        </p:nvCxnSpPr>
        <p:spPr>
          <a:xfrm>
            <a:off x="5012725" y="1811883"/>
            <a:ext cx="270900" cy="0"/>
          </a:xfrm>
          <a:prstGeom prst="straightConnector1">
            <a:avLst/>
          </a:prstGeom>
          <a:noFill/>
          <a:ln w="9525" cap="flat" cmpd="sng">
            <a:solidFill>
              <a:schemeClr val="lt2"/>
            </a:solidFill>
            <a:prstDash val="solid"/>
            <a:round/>
            <a:headEnd type="none" w="sm" len="sm"/>
            <a:tailEnd type="none" w="sm" len="sm"/>
          </a:ln>
        </p:spPr>
      </p:cxnSp>
      <p:sp>
        <p:nvSpPr>
          <p:cNvPr id="88" name="Google Shape;88;p16"/>
          <p:cNvSpPr txBox="1">
            <a:spLocks noGrp="1"/>
          </p:cNvSpPr>
          <p:nvPr>
            <p:ph type="body" idx="4294967295"/>
          </p:nvPr>
        </p:nvSpPr>
        <p:spPr>
          <a:xfrm>
            <a:off x="4905750" y="1916330"/>
            <a:ext cx="3853200" cy="27531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sz="1400"/>
              <a:t>He contacted the top four newsreel studios at the time and got news clips in every one.</a:t>
            </a:r>
            <a:endParaRPr sz="1400"/>
          </a:p>
          <a:p>
            <a:pPr marL="457200" lvl="0" indent="-317500" algn="l" rtl="0">
              <a:spcBef>
                <a:spcPts val="0"/>
              </a:spcBef>
              <a:spcAft>
                <a:spcPts val="0"/>
              </a:spcAft>
              <a:buSzPts val="1400"/>
              <a:buChar char="●"/>
            </a:pPr>
            <a:r>
              <a:rPr lang="en" sz="1400"/>
              <a:t>Newspapers were talking about the Bobbi-Kar</a:t>
            </a:r>
            <a:endParaRPr sz="1400"/>
          </a:p>
          <a:p>
            <a:pPr marL="457200" lvl="0" indent="-317500" algn="l" rtl="0">
              <a:spcBef>
                <a:spcPts val="0"/>
              </a:spcBef>
              <a:spcAft>
                <a:spcPts val="0"/>
              </a:spcAft>
              <a:buSzPts val="1400"/>
              <a:buChar char="●"/>
            </a:pPr>
            <a:r>
              <a:rPr lang="en" sz="1400"/>
              <a:t>People were sending in MONEY for the cars.</a:t>
            </a:r>
            <a:endParaRPr sz="1400"/>
          </a:p>
          <a:p>
            <a:pPr marL="457200" lvl="0" indent="-317500" algn="l" rtl="0">
              <a:spcBef>
                <a:spcPts val="0"/>
              </a:spcBef>
              <a:spcAft>
                <a:spcPts val="0"/>
              </a:spcAft>
              <a:buSzPts val="1400"/>
              <a:buChar char="●"/>
            </a:pPr>
            <a:r>
              <a:rPr lang="en" sz="1400"/>
              <a:t>They hadn’t even been producing Bobbi-Kars yet.</a:t>
            </a:r>
            <a:endParaRPr sz="1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Downfall of Bobbi Motor Car Corporation</a:t>
            </a:r>
            <a:endParaRPr/>
          </a:p>
        </p:txBody>
      </p:sp>
      <p:sp>
        <p:nvSpPr>
          <p:cNvPr id="94" name="Google Shape;94;p17"/>
          <p:cNvSpPr txBox="1">
            <a:spLocks noGrp="1"/>
          </p:cNvSpPr>
          <p:nvPr>
            <p:ph type="body" idx="1"/>
          </p:nvPr>
        </p:nvSpPr>
        <p:spPr>
          <a:xfrm>
            <a:off x="387900" y="1419524"/>
            <a:ext cx="8368200" cy="3078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Williams wasn’t supposed to sell franchises before the cars were built, but he did anyway because the agreement specified the franchisees would handle the cars “if and when” they were built. The Commissioner of California Corporations didn’t like that.</a:t>
            </a:r>
            <a:endParaRPr/>
          </a:p>
        </p:txBody>
      </p:sp>
      <p:pic>
        <p:nvPicPr>
          <p:cNvPr id="95" name="Google Shape;95;p17"/>
          <p:cNvPicPr preferRelativeResize="0"/>
          <p:nvPr/>
        </p:nvPicPr>
        <p:blipFill>
          <a:blip r:embed="rId3">
            <a:alphaModFix/>
          </a:blip>
          <a:stretch>
            <a:fillRect/>
          </a:stretch>
        </p:blipFill>
        <p:spPr>
          <a:xfrm>
            <a:off x="5635776" y="2490075"/>
            <a:ext cx="3012426" cy="2434626"/>
          </a:xfrm>
          <a:prstGeom prst="rect">
            <a:avLst/>
          </a:prstGeom>
          <a:noFill/>
          <a:ln>
            <a:noFill/>
          </a:ln>
        </p:spPr>
      </p:pic>
      <p:sp>
        <p:nvSpPr>
          <p:cNvPr id="96" name="Google Shape;96;p17"/>
          <p:cNvSpPr txBox="1"/>
          <p:nvPr/>
        </p:nvSpPr>
        <p:spPr>
          <a:xfrm>
            <a:off x="6481875" y="2426525"/>
            <a:ext cx="28329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solidFill>
                  <a:srgbClr val="3A7F43"/>
                </a:solidFill>
                <a:latin typeface="Roboto"/>
                <a:ea typeface="Roboto"/>
                <a:cs typeface="Roboto"/>
                <a:sym typeface="Roboto"/>
              </a:rPr>
              <a:t>.</a:t>
            </a:r>
            <a:endParaRPr sz="900">
              <a:solidFill>
                <a:srgbClr val="3A7F43"/>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8"/>
          <p:cNvSpPr txBox="1">
            <a:spLocks noGrp="1"/>
          </p:cNvSpPr>
          <p:nvPr>
            <p:ph type="title"/>
          </p:nvPr>
        </p:nvSpPr>
        <p:spPr>
          <a:xfrm>
            <a:off x="285575" y="1667925"/>
            <a:ext cx="4045200" cy="1506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The Aftermath</a:t>
            </a:r>
            <a:endParaRPr/>
          </a:p>
        </p:txBody>
      </p:sp>
      <p:sp>
        <p:nvSpPr>
          <p:cNvPr id="102" name="Google Shape;102;p18"/>
          <p:cNvSpPr txBox="1">
            <a:spLocks noGrp="1"/>
          </p:cNvSpPr>
          <p:nvPr>
            <p:ph type="body" idx="2"/>
          </p:nvPr>
        </p:nvSpPr>
        <p:spPr>
          <a:xfrm>
            <a:off x="4969625" y="573525"/>
            <a:ext cx="3837000" cy="3695100"/>
          </a:xfrm>
          <a:prstGeom prst="rect">
            <a:avLst/>
          </a:prstGeom>
        </p:spPr>
        <p:txBody>
          <a:bodyPr spcFirstLastPara="1" wrap="square" lIns="91425" tIns="91425" rIns="91425" bIns="91425" anchor="ctr" anchorCtr="0">
            <a:noAutofit/>
          </a:bodyPr>
          <a:lstStyle/>
          <a:p>
            <a:pPr marL="457200" lvl="0" indent="-342900" algn="l" rtl="0">
              <a:spcBef>
                <a:spcPts val="0"/>
              </a:spcBef>
              <a:spcAft>
                <a:spcPts val="0"/>
              </a:spcAft>
              <a:buSzPts val="1800"/>
              <a:buChar char="●"/>
            </a:pPr>
            <a:r>
              <a:rPr lang="en"/>
              <a:t>The investigation on the company revealed Williams had served prison time for another swindle.</a:t>
            </a:r>
            <a:endParaRPr/>
          </a:p>
          <a:p>
            <a:pPr marL="457200" lvl="0" indent="-342900" algn="l" rtl="0">
              <a:spcBef>
                <a:spcPts val="0"/>
              </a:spcBef>
              <a:spcAft>
                <a:spcPts val="0"/>
              </a:spcAft>
              <a:buSzPts val="1800"/>
              <a:buChar char="●"/>
            </a:pPr>
            <a:r>
              <a:rPr lang="en"/>
              <a:t>The company’s operations in California pretty much ceased.</a:t>
            </a:r>
            <a:endParaRPr/>
          </a:p>
          <a:p>
            <a:pPr marL="457200" lvl="0" indent="-342900" algn="l" rtl="0">
              <a:spcBef>
                <a:spcPts val="0"/>
              </a:spcBef>
              <a:spcAft>
                <a:spcPts val="0"/>
              </a:spcAft>
              <a:buSzPts val="1800"/>
              <a:buChar char="●"/>
            </a:pPr>
            <a:r>
              <a:rPr lang="en"/>
              <a:t>Williams put out the news Bobbi-Kar was looking for a new location.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9"/>
          <p:cNvSpPr txBox="1">
            <a:spLocks noGrp="1"/>
          </p:cNvSpPr>
          <p:nvPr>
            <p:ph type="title"/>
          </p:nvPr>
        </p:nvSpPr>
        <p:spPr>
          <a:xfrm>
            <a:off x="550550" y="335475"/>
            <a:ext cx="6762900" cy="588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400"/>
              <a:t>Move to Alabama</a:t>
            </a:r>
            <a:endParaRPr sz="1800"/>
          </a:p>
        </p:txBody>
      </p:sp>
      <p:sp>
        <p:nvSpPr>
          <p:cNvPr id="108" name="Google Shape;108;p19"/>
          <p:cNvSpPr txBox="1"/>
          <p:nvPr/>
        </p:nvSpPr>
        <p:spPr>
          <a:xfrm>
            <a:off x="550550" y="1145250"/>
            <a:ext cx="3827400" cy="32016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Roboto"/>
              <a:buChar char="●"/>
            </a:pPr>
            <a:r>
              <a:rPr lang="en">
                <a:solidFill>
                  <a:schemeClr val="dk1"/>
                </a:solidFill>
                <a:latin typeface="Roboto"/>
                <a:ea typeface="Roboto"/>
                <a:cs typeface="Roboto"/>
                <a:sym typeface="Roboto"/>
              </a:rPr>
              <a:t>The Alabama Chamber of Commerce, desperate to lease the now vacant Redstone Arsenal, fly an Alabama Representative out to Williams’ office.</a:t>
            </a:r>
            <a:endParaRPr>
              <a:solidFill>
                <a:schemeClr val="dk1"/>
              </a:solidFill>
              <a:latin typeface="Roboto"/>
              <a:ea typeface="Roboto"/>
              <a:cs typeface="Roboto"/>
              <a:sym typeface="Roboto"/>
            </a:endParaRPr>
          </a:p>
          <a:p>
            <a:pPr marL="457200" lvl="0" indent="-317500" algn="l" rtl="0">
              <a:spcBef>
                <a:spcPts val="0"/>
              </a:spcBef>
              <a:spcAft>
                <a:spcPts val="0"/>
              </a:spcAft>
              <a:buClr>
                <a:schemeClr val="dk1"/>
              </a:buClr>
              <a:buSzPts val="1400"/>
              <a:buFont typeface="Roboto"/>
              <a:buChar char="●"/>
            </a:pPr>
            <a:r>
              <a:rPr lang="en">
                <a:solidFill>
                  <a:schemeClr val="dk1"/>
                </a:solidFill>
                <a:latin typeface="Roboto"/>
                <a:ea typeface="Roboto"/>
                <a:cs typeface="Roboto"/>
                <a:sym typeface="Roboto"/>
              </a:rPr>
              <a:t>800 Alabama investors bought out williams portion of Bobbi-Car (Which had been renamed to the Dixie Motor Car Company) and he was no longer in the picture.</a:t>
            </a:r>
            <a:endParaRPr>
              <a:solidFill>
                <a:schemeClr val="dk1"/>
              </a:solidFill>
              <a:latin typeface="Roboto"/>
              <a:ea typeface="Roboto"/>
              <a:cs typeface="Roboto"/>
              <a:sym typeface="Roboto"/>
            </a:endParaRPr>
          </a:p>
          <a:p>
            <a:pPr marL="457200" lvl="0" indent="-317500" algn="l" rtl="0">
              <a:spcBef>
                <a:spcPts val="0"/>
              </a:spcBef>
              <a:spcAft>
                <a:spcPts val="0"/>
              </a:spcAft>
              <a:buClr>
                <a:schemeClr val="dk1"/>
              </a:buClr>
              <a:buSzPts val="1400"/>
              <a:buFont typeface="Roboto"/>
              <a:buChar char="●"/>
            </a:pPr>
            <a:r>
              <a:rPr lang="en">
                <a:solidFill>
                  <a:schemeClr val="dk1"/>
                </a:solidFill>
                <a:latin typeface="Roboto"/>
                <a:ea typeface="Roboto"/>
                <a:cs typeface="Roboto"/>
                <a:sym typeface="Roboto"/>
              </a:rPr>
              <a:t>Shortly after the Dixie Motor Car Company was nearing bankruptcy then with the help of Hubert Mitchell’s funding and George Keller’s experience Keller Motor Car Company was born.</a:t>
            </a:r>
            <a:endParaRPr>
              <a:solidFill>
                <a:schemeClr val="dk1"/>
              </a:solidFill>
              <a:latin typeface="Roboto"/>
              <a:ea typeface="Roboto"/>
              <a:cs typeface="Roboto"/>
              <a:sym typeface="Roboto"/>
            </a:endParaRPr>
          </a:p>
        </p:txBody>
      </p:sp>
      <p:pic>
        <p:nvPicPr>
          <p:cNvPr id="109" name="Google Shape;109;p19"/>
          <p:cNvPicPr preferRelativeResize="0"/>
          <p:nvPr/>
        </p:nvPicPr>
        <p:blipFill>
          <a:blip r:embed="rId3">
            <a:alphaModFix/>
          </a:blip>
          <a:stretch>
            <a:fillRect/>
          </a:stretch>
        </p:blipFill>
        <p:spPr>
          <a:xfrm>
            <a:off x="4519525" y="1221050"/>
            <a:ext cx="4461248" cy="33497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0"/>
          <p:cNvSpPr txBox="1">
            <a:spLocks noGrp="1"/>
          </p:cNvSpPr>
          <p:nvPr>
            <p:ph type="body" idx="2"/>
          </p:nvPr>
        </p:nvSpPr>
        <p:spPr>
          <a:xfrm>
            <a:off x="4860800" y="999925"/>
            <a:ext cx="3837000" cy="3695100"/>
          </a:xfrm>
          <a:prstGeom prst="rect">
            <a:avLst/>
          </a:prstGeom>
        </p:spPr>
        <p:txBody>
          <a:bodyPr spcFirstLastPara="1" wrap="square" lIns="91425" tIns="91425" rIns="91425" bIns="91425" anchor="ctr" anchorCtr="0">
            <a:noAutofit/>
          </a:bodyPr>
          <a:lstStyle/>
          <a:p>
            <a:pPr marL="457200" lvl="0" indent="-342900" algn="l" rtl="0">
              <a:spcBef>
                <a:spcPts val="0"/>
              </a:spcBef>
              <a:spcAft>
                <a:spcPts val="0"/>
              </a:spcAft>
              <a:buSzPts val="1800"/>
              <a:buChar char="●"/>
            </a:pPr>
            <a:r>
              <a:rPr lang="en"/>
              <a:t>Vice President of Sales at Studebaker, an American wagon and automotive company.</a:t>
            </a:r>
            <a:endParaRPr/>
          </a:p>
          <a:p>
            <a:pPr marL="457200" lvl="0" indent="-342900" algn="l" rtl="0">
              <a:spcBef>
                <a:spcPts val="0"/>
              </a:spcBef>
              <a:spcAft>
                <a:spcPts val="0"/>
              </a:spcAft>
              <a:buSzPts val="1800"/>
              <a:buChar char="●"/>
            </a:pPr>
            <a:r>
              <a:rPr lang="en"/>
              <a:t>He was looking to capture the cheap car market. </a:t>
            </a:r>
            <a:endParaRPr/>
          </a:p>
          <a:p>
            <a:pPr marL="457200" lvl="0" indent="-342900" algn="l" rtl="0">
              <a:spcBef>
                <a:spcPts val="0"/>
              </a:spcBef>
              <a:spcAft>
                <a:spcPts val="0"/>
              </a:spcAft>
              <a:buSzPts val="1800"/>
              <a:buChar char="●"/>
            </a:pPr>
            <a:r>
              <a:rPr lang="en"/>
              <a:t>Got hired on while the company was still facing their Californian crisis.</a:t>
            </a:r>
            <a:endParaRPr/>
          </a:p>
        </p:txBody>
      </p:sp>
      <p:sp>
        <p:nvSpPr>
          <p:cNvPr id="115" name="Google Shape;115;p20"/>
          <p:cNvSpPr txBox="1">
            <a:spLocks noGrp="1"/>
          </p:cNvSpPr>
          <p:nvPr>
            <p:ph type="title"/>
          </p:nvPr>
        </p:nvSpPr>
        <p:spPr>
          <a:xfrm>
            <a:off x="4652600" y="0"/>
            <a:ext cx="4045200" cy="1506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George D. Keller</a:t>
            </a:r>
            <a:endParaRPr/>
          </a:p>
        </p:txBody>
      </p:sp>
      <p:pic>
        <p:nvPicPr>
          <p:cNvPr id="116" name="Google Shape;116;p20"/>
          <p:cNvPicPr preferRelativeResize="0"/>
          <p:nvPr/>
        </p:nvPicPr>
        <p:blipFill>
          <a:blip r:embed="rId3">
            <a:alphaModFix/>
          </a:blip>
          <a:stretch>
            <a:fillRect/>
          </a:stretch>
        </p:blipFill>
        <p:spPr>
          <a:xfrm>
            <a:off x="486250" y="324175"/>
            <a:ext cx="3468625" cy="43708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1"/>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Rough Start</a:t>
            </a:r>
            <a:endParaRPr/>
          </a:p>
        </p:txBody>
      </p:sp>
      <p:sp>
        <p:nvSpPr>
          <p:cNvPr id="122" name="Google Shape;122;p21"/>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a:t>Set up shop in Redstone Arsenal</a:t>
            </a:r>
            <a:endParaRPr/>
          </a:p>
          <a:p>
            <a:pPr marL="457200" lvl="0" indent="-342900" algn="l" rtl="0">
              <a:spcBef>
                <a:spcPts val="0"/>
              </a:spcBef>
              <a:spcAft>
                <a:spcPts val="0"/>
              </a:spcAft>
              <a:buSzPts val="1800"/>
              <a:buChar char="●"/>
            </a:pPr>
            <a:r>
              <a:rPr lang="en"/>
              <a:t>The SEC was skeptical of the new “Keller Motor Corporation” due to its previous management under S.A. Williams for 2.5 years</a:t>
            </a:r>
            <a:endParaRPr/>
          </a:p>
          <a:p>
            <a:pPr marL="457200" lvl="0" indent="-342900" algn="l" rtl="0">
              <a:spcBef>
                <a:spcPts val="0"/>
              </a:spcBef>
              <a:spcAft>
                <a:spcPts val="0"/>
              </a:spcAft>
              <a:buSzPts val="1800"/>
              <a:buChar char="●"/>
            </a:pPr>
            <a:r>
              <a:rPr lang="en"/>
              <a:t>After two years, the company had to pay up a total of $130,000 in attorney fees, and “the SEC said in effect, 'we're awfully sorry, fellows, you're clean as a whistle."</a:t>
            </a:r>
            <a:endParaRPr/>
          </a:p>
          <a:p>
            <a:pPr marL="457200" lvl="0" indent="0" algn="l" rtl="0">
              <a:spcBef>
                <a:spcPts val="1600"/>
              </a:spcBef>
              <a:spcAft>
                <a:spcPts val="1600"/>
              </a:spcAft>
              <a:buNone/>
            </a:pPr>
            <a:endParaRPr/>
          </a:p>
        </p:txBody>
      </p:sp>
      <p:pic>
        <p:nvPicPr>
          <p:cNvPr id="123" name="Google Shape;123;p21"/>
          <p:cNvPicPr preferRelativeResize="0"/>
          <p:nvPr/>
        </p:nvPicPr>
        <p:blipFill>
          <a:blip r:embed="rId3">
            <a:alphaModFix/>
          </a:blip>
          <a:stretch>
            <a:fillRect/>
          </a:stretch>
        </p:blipFill>
        <p:spPr>
          <a:xfrm>
            <a:off x="5219150" y="3425400"/>
            <a:ext cx="2588225" cy="1616000"/>
          </a:xfrm>
          <a:prstGeom prst="rect">
            <a:avLst/>
          </a:prstGeom>
          <a:noFill/>
          <a:ln>
            <a:noFill/>
          </a:ln>
        </p:spPr>
      </p:pic>
    </p:spTree>
  </p:cSld>
  <p:clrMapOvr>
    <a:masterClrMapping/>
  </p:clrMapOvr>
</p:sld>
</file>

<file path=ppt/theme/theme1.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667</Words>
  <Application>Microsoft Office PowerPoint</Application>
  <PresentationFormat>On-screen Show (16:9)</PresentationFormat>
  <Paragraphs>45</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Roboto Slab</vt:lpstr>
      <vt:lpstr>Roboto</vt:lpstr>
      <vt:lpstr>Arial</vt:lpstr>
      <vt:lpstr>Times New Roman</vt:lpstr>
      <vt:lpstr>Marina</vt:lpstr>
      <vt:lpstr>The Keller Automobile </vt:lpstr>
      <vt:lpstr>Origin of the “Bobbi-Kar”</vt:lpstr>
      <vt:lpstr>S. A. Williams</vt:lpstr>
      <vt:lpstr>Getting Started</vt:lpstr>
      <vt:lpstr>Downfall of Bobbi Motor Car Corporation</vt:lpstr>
      <vt:lpstr>The Aftermath</vt:lpstr>
      <vt:lpstr>Move to Alabama</vt:lpstr>
      <vt:lpstr>George D. Keller</vt:lpstr>
      <vt:lpstr>Rough Start</vt:lpstr>
      <vt:lpstr>Swift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Keller Automobile </dc:title>
  <dc:creator>Susan Friedman</dc:creator>
  <cp:lastModifiedBy>Susan Friedman</cp:lastModifiedBy>
  <cp:revision>1</cp:revision>
  <dcterms:modified xsi:type="dcterms:W3CDTF">2022-11-07T17:49:12Z</dcterms:modified>
</cp:coreProperties>
</file>