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Average" panose="020B0604020202020204" charset="0"/>
      <p:regular r:id="rId10"/>
    </p:embeddedFont>
    <p:embeddedFont>
      <p:font typeface="Oswald" panose="00000500000000000000" pitchFamily="2" charset="0"/>
      <p:regular r:id="rId11"/>
      <p:bold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7" y="74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ggy Trapolino" userId="904f080f1960367e" providerId="LiveId" clId="{FABAA453-57AB-4B29-B35E-7FACC747FF2F}"/>
    <pc:docChg chg="modSld">
      <pc:chgData name="Shaggy Trapolino" userId="904f080f1960367e" providerId="LiveId" clId="{FABAA453-57AB-4B29-B35E-7FACC747FF2F}" dt="2022-12-09T23:51:06.054" v="0"/>
      <pc:docMkLst>
        <pc:docMk/>
      </pc:docMkLst>
      <pc:sldChg chg="modSp mod">
        <pc:chgData name="Shaggy Trapolino" userId="904f080f1960367e" providerId="LiveId" clId="{FABAA453-57AB-4B29-B35E-7FACC747FF2F}" dt="2022-12-09T23:51:06.054" v="0"/>
        <pc:sldMkLst>
          <pc:docMk/>
          <pc:sldMk cId="0" sldId="256"/>
        </pc:sldMkLst>
        <pc:spChg chg="mod">
          <ac:chgData name="Shaggy Trapolino" userId="904f080f1960367e" providerId="LiveId" clId="{FABAA453-57AB-4B29-B35E-7FACC747FF2F}" dt="2022-12-09T23:51:06.054" v="0"/>
          <ac:spMkLst>
            <pc:docMk/>
            <pc:sldMk cId="0" sldId="256"/>
            <ac:spMk id="60" creationId="{00000000-0000-0000-0000-000000000000}"/>
          </ac:spMkLst>
        </pc:spChg>
      </pc:sldChg>
    </pc:docChg>
  </pc:docChgLst>
  <pc:docChgLst>
    <pc:chgData name="Shaggy Trapolino" userId="904f080f1960367e" providerId="LiveId" clId="{B2BB7CD0-D755-4149-8827-7304A40DB28C}"/>
    <pc:docChg chg="modSld">
      <pc:chgData name="Shaggy Trapolino" userId="904f080f1960367e" providerId="LiveId" clId="{B2BB7CD0-D755-4149-8827-7304A40DB28C}" dt="2022-11-21T20:24:07.496" v="0" actId="1076"/>
      <pc:docMkLst>
        <pc:docMk/>
      </pc:docMkLst>
      <pc:sldChg chg="modSp mod">
        <pc:chgData name="Shaggy Trapolino" userId="904f080f1960367e" providerId="LiveId" clId="{B2BB7CD0-D755-4149-8827-7304A40DB28C}" dt="2022-11-21T20:24:07.496" v="0" actId="1076"/>
        <pc:sldMkLst>
          <pc:docMk/>
          <pc:sldMk cId="0" sldId="258"/>
        </pc:sldMkLst>
        <pc:picChg chg="mod">
          <ac:chgData name="Shaggy Trapolino" userId="904f080f1960367e" providerId="LiveId" clId="{B2BB7CD0-D755-4149-8827-7304A40DB28C}" dt="2022-11-21T20:24:07.496" v="0" actId="1076"/>
          <ac:picMkLst>
            <pc:docMk/>
            <pc:sldMk cId="0" sldId="258"/>
            <ac:picMk id="76"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15c80d8459b_0_1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15c80d8459b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15c80d8459b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15c80d8459b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5c80d8459b_1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5c80d8459b_1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5c80d8459b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15c80d8459b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5c80d8459b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5c80d8459b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5c80d8459b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5c80d8459b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671258" y="990800"/>
            <a:ext cx="7801500" cy="17301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5" name="Google Shape;15;p2"/>
          <p:cNvSpPr txBox="1">
            <a:spLocks noGrp="1"/>
          </p:cNvSpPr>
          <p:nvPr>
            <p:ph type="subTitle" idx="1"/>
          </p:nvPr>
        </p:nvSpPr>
        <p:spPr>
          <a:xfrm>
            <a:off x="671250" y="3174876"/>
            <a:ext cx="78015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 name="Google Shape;16;p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11"/>
          <p:cNvSpPr txBox="1">
            <a:spLocks noGrp="1"/>
          </p:cNvSpPr>
          <p:nvPr>
            <p:ph type="title" hasCustomPrompt="1"/>
          </p:nvPr>
        </p:nvSpPr>
        <p:spPr>
          <a:xfrm>
            <a:off x="311700" y="1255275"/>
            <a:ext cx="8520600" cy="18906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71250" y="2141250"/>
            <a:ext cx="7852200" cy="8610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5" name="Google Shape;35;p7"/>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62271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38" name="Google Shape;38;p8"/>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2" name="Google Shape;42;p9"/>
          <p:cNvSpPr txBox="1">
            <a:spLocks noGrp="1"/>
          </p:cNvSpPr>
          <p:nvPr>
            <p:ph type="title"/>
          </p:nvPr>
        </p:nvSpPr>
        <p:spPr>
          <a:xfrm>
            <a:off x="265500" y="1081400"/>
            <a:ext cx="4045200" cy="1710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3" name="Google Shape;43;p9"/>
          <p:cNvSpPr txBox="1">
            <a:spLocks noGrp="1"/>
          </p:cNvSpPr>
          <p:nvPr>
            <p:ph type="subTitle" idx="1"/>
          </p:nvPr>
        </p:nvSpPr>
        <p:spPr>
          <a:xfrm>
            <a:off x="265500" y="28452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5" name="Google Shape;45;p9"/>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Google Shape;48;p10"/>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marL="914400" lvl="1" indent="-3175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marL="1371600" lvl="2" indent="-3175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marL="1828800" lvl="3" indent="-3175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marL="2286000" lvl="4" indent="-3175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marL="2743200" lvl="5" indent="-3175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marL="3200400" lvl="6" indent="-3175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marL="3657600" lvl="7" indent="-3175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marL="4114800" lvl="8" indent="-3175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962250" y="218250"/>
            <a:ext cx="7219500" cy="14481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dirty="0"/>
              <a:t>Colonel John C. Nickerson</a:t>
            </a:r>
            <a:endParaRPr dirty="0"/>
          </a:p>
        </p:txBody>
      </p:sp>
      <p:sp>
        <p:nvSpPr>
          <p:cNvPr id="60" name="Google Shape;60;p13"/>
          <p:cNvSpPr txBox="1">
            <a:spLocks noGrp="1"/>
          </p:cNvSpPr>
          <p:nvPr>
            <p:ph type="subTitle" idx="1"/>
          </p:nvPr>
        </p:nvSpPr>
        <p:spPr>
          <a:xfrm>
            <a:off x="1891350" y="4168358"/>
            <a:ext cx="5361300" cy="52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dirty="0"/>
              <a:t>By: Will Cox and </a:t>
            </a:r>
            <a:r>
              <a:rPr lang="en"/>
              <a:t>Tommy Tommy</a:t>
            </a:r>
            <a:endParaRPr dirty="0"/>
          </a:p>
        </p:txBody>
      </p:sp>
      <p:sp>
        <p:nvSpPr>
          <p:cNvPr id="61" name="Google Shape;61;p13"/>
          <p:cNvSpPr/>
          <p:nvPr/>
        </p:nvSpPr>
        <p:spPr>
          <a:xfrm>
            <a:off x="3159900" y="1603025"/>
            <a:ext cx="2802600" cy="26295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2" name="Google Shape;62;p13"/>
          <p:cNvPicPr preferRelativeResize="0"/>
          <p:nvPr/>
        </p:nvPicPr>
        <p:blipFill>
          <a:blip r:embed="rId3">
            <a:alphaModFix/>
          </a:blip>
          <a:stretch>
            <a:fillRect/>
          </a:stretch>
        </p:blipFill>
        <p:spPr>
          <a:xfrm>
            <a:off x="3233138" y="1666350"/>
            <a:ext cx="2677718" cy="25019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Early Life</a:t>
            </a:r>
            <a:endParaRPr/>
          </a:p>
        </p:txBody>
      </p:sp>
      <p:sp>
        <p:nvSpPr>
          <p:cNvPr id="68" name="Google Shape;68;p14"/>
          <p:cNvSpPr txBox="1">
            <a:spLocks noGrp="1"/>
          </p:cNvSpPr>
          <p:nvPr>
            <p:ph type="body" idx="1"/>
          </p:nvPr>
        </p:nvSpPr>
        <p:spPr>
          <a:xfrm>
            <a:off x="311700" y="1152475"/>
            <a:ext cx="6293400" cy="34164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Char char="●"/>
            </a:pPr>
            <a:r>
              <a:rPr lang="en" sz="1500"/>
              <a:t>Born November 18th, 1915 in Paris, Kentucky </a:t>
            </a:r>
            <a:endParaRPr sz="1500"/>
          </a:p>
          <a:p>
            <a:pPr marL="0" lvl="0" indent="0" algn="l" rtl="0">
              <a:spcBef>
                <a:spcPts val="1200"/>
              </a:spcBef>
              <a:spcAft>
                <a:spcPts val="0"/>
              </a:spcAft>
              <a:buNone/>
            </a:pPr>
            <a:endParaRPr sz="1500"/>
          </a:p>
          <a:p>
            <a:pPr marL="457200" lvl="0" indent="-323850" algn="l" rtl="0">
              <a:spcBef>
                <a:spcPts val="1200"/>
              </a:spcBef>
              <a:spcAft>
                <a:spcPts val="0"/>
              </a:spcAft>
              <a:buSzPts val="1500"/>
              <a:buChar char="●"/>
            </a:pPr>
            <a:r>
              <a:rPr lang="en" sz="1500"/>
              <a:t>After high school Nickerson  attended University of Kentucky studying industrial chemistry.</a:t>
            </a:r>
            <a:endParaRPr sz="1500"/>
          </a:p>
          <a:p>
            <a:pPr marL="0" lvl="0" indent="0" algn="l" rtl="0">
              <a:spcBef>
                <a:spcPts val="1200"/>
              </a:spcBef>
              <a:spcAft>
                <a:spcPts val="0"/>
              </a:spcAft>
              <a:buNone/>
            </a:pPr>
            <a:endParaRPr sz="1500"/>
          </a:p>
          <a:p>
            <a:pPr marL="457200" lvl="0" indent="-323850" algn="l" rtl="0">
              <a:spcBef>
                <a:spcPts val="1200"/>
              </a:spcBef>
              <a:spcAft>
                <a:spcPts val="0"/>
              </a:spcAft>
              <a:buSzPts val="1500"/>
              <a:buChar char="●"/>
            </a:pPr>
            <a:r>
              <a:rPr lang="en" sz="1500"/>
              <a:t>He joined the U.S. military academy </a:t>
            </a:r>
            <a:endParaRPr sz="1500"/>
          </a:p>
          <a:p>
            <a:pPr marL="0" lvl="0" indent="0" algn="l" rtl="0">
              <a:spcBef>
                <a:spcPts val="1200"/>
              </a:spcBef>
              <a:spcAft>
                <a:spcPts val="0"/>
              </a:spcAft>
              <a:buNone/>
            </a:pPr>
            <a:endParaRPr sz="1500"/>
          </a:p>
          <a:p>
            <a:pPr marL="457200" lvl="0" indent="-323850" algn="l" rtl="0">
              <a:spcBef>
                <a:spcPts val="1200"/>
              </a:spcBef>
              <a:spcAft>
                <a:spcPts val="0"/>
              </a:spcAft>
              <a:buSzPts val="1500"/>
              <a:buChar char="●"/>
            </a:pPr>
            <a:r>
              <a:rPr lang="en" sz="1500"/>
              <a:t>Graduated in 1938 and then commissioned into artillery.</a:t>
            </a:r>
            <a:endParaRPr sz="1500"/>
          </a:p>
        </p:txBody>
      </p:sp>
      <p:pic>
        <p:nvPicPr>
          <p:cNvPr id="69" name="Google Shape;69;p14"/>
          <p:cNvPicPr preferRelativeResize="0"/>
          <p:nvPr/>
        </p:nvPicPr>
        <p:blipFill>
          <a:blip r:embed="rId3">
            <a:alphaModFix/>
          </a:blip>
          <a:stretch>
            <a:fillRect/>
          </a:stretch>
        </p:blipFill>
        <p:spPr>
          <a:xfrm>
            <a:off x="6605100" y="821700"/>
            <a:ext cx="2373725" cy="407797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Life in the Army</a:t>
            </a:r>
            <a:endParaRPr/>
          </a:p>
        </p:txBody>
      </p:sp>
      <p:sp>
        <p:nvSpPr>
          <p:cNvPr id="75" name="Google Shape;75;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Char char="●"/>
            </a:pPr>
            <a:r>
              <a:rPr lang="en" sz="1500"/>
              <a:t>Nickerson went through four posts before coming into command of  a battery at Fort Jackson in South Carolina.</a:t>
            </a:r>
            <a:endParaRPr sz="1500"/>
          </a:p>
          <a:p>
            <a:pPr marL="0" lvl="0" indent="0" algn="l" rtl="0">
              <a:spcBef>
                <a:spcPts val="1200"/>
              </a:spcBef>
              <a:spcAft>
                <a:spcPts val="0"/>
              </a:spcAft>
              <a:buNone/>
            </a:pPr>
            <a:endParaRPr sz="1500"/>
          </a:p>
          <a:p>
            <a:pPr marL="457200" lvl="0" indent="-323850" algn="l" rtl="0">
              <a:spcBef>
                <a:spcPts val="1200"/>
              </a:spcBef>
              <a:spcAft>
                <a:spcPts val="0"/>
              </a:spcAft>
              <a:buSzPts val="1500"/>
              <a:buChar char="●"/>
            </a:pPr>
            <a:r>
              <a:rPr lang="en" sz="1500"/>
              <a:t>Gets promoted to  Lieutenant Colonel before he leaves to fight in WWII..</a:t>
            </a:r>
            <a:endParaRPr sz="1500"/>
          </a:p>
          <a:p>
            <a:pPr marL="0" lvl="0" indent="0" algn="l" rtl="0">
              <a:spcBef>
                <a:spcPts val="1200"/>
              </a:spcBef>
              <a:spcAft>
                <a:spcPts val="0"/>
              </a:spcAft>
              <a:buNone/>
            </a:pPr>
            <a:endParaRPr sz="1500"/>
          </a:p>
          <a:p>
            <a:pPr marL="457200" lvl="0" indent="-323850" algn="l" rtl="0">
              <a:spcBef>
                <a:spcPts val="1200"/>
              </a:spcBef>
              <a:spcAft>
                <a:spcPts val="0"/>
              </a:spcAft>
              <a:buSzPts val="1500"/>
              <a:buChar char="●"/>
            </a:pPr>
            <a:r>
              <a:rPr lang="en" sz="1500"/>
              <a:t>Invasion of Normandy and North Ireland.</a:t>
            </a:r>
            <a:endParaRPr sz="1500"/>
          </a:p>
          <a:p>
            <a:pPr marL="0" lvl="0" indent="0" algn="l" rtl="0">
              <a:spcBef>
                <a:spcPts val="1200"/>
              </a:spcBef>
              <a:spcAft>
                <a:spcPts val="0"/>
              </a:spcAft>
              <a:buNone/>
            </a:pPr>
            <a:endParaRPr sz="1500"/>
          </a:p>
          <a:p>
            <a:pPr marL="457200" lvl="0" indent="-323850" algn="l" rtl="0">
              <a:spcBef>
                <a:spcPts val="1200"/>
              </a:spcBef>
              <a:spcAft>
                <a:spcPts val="0"/>
              </a:spcAft>
              <a:buSzPts val="1500"/>
              <a:buChar char="●"/>
            </a:pPr>
            <a:r>
              <a:rPr lang="en" sz="1500"/>
              <a:t>Returned to the U.S. in 1945</a:t>
            </a:r>
            <a:endParaRPr sz="1500"/>
          </a:p>
        </p:txBody>
      </p:sp>
      <p:pic>
        <p:nvPicPr>
          <p:cNvPr id="76" name="Google Shape;76;p15"/>
          <p:cNvPicPr preferRelativeResize="0"/>
          <p:nvPr/>
        </p:nvPicPr>
        <p:blipFill>
          <a:blip r:embed="rId3">
            <a:alphaModFix/>
          </a:blip>
          <a:stretch>
            <a:fillRect/>
          </a:stretch>
        </p:blipFill>
        <p:spPr>
          <a:xfrm>
            <a:off x="6222238" y="2706700"/>
            <a:ext cx="2610062" cy="2127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Redstone Arsenal </a:t>
            </a:r>
            <a:endParaRPr/>
          </a:p>
        </p:txBody>
      </p:sp>
      <p:sp>
        <p:nvSpPr>
          <p:cNvPr id="82" name="Google Shape;82;p16"/>
          <p:cNvSpPr txBox="1">
            <a:spLocks noGrp="1"/>
          </p:cNvSpPr>
          <p:nvPr>
            <p:ph type="body" idx="1"/>
          </p:nvPr>
        </p:nvSpPr>
        <p:spPr>
          <a:xfrm>
            <a:off x="311700" y="1152475"/>
            <a:ext cx="8209800" cy="2358300"/>
          </a:xfrm>
          <a:prstGeom prst="rect">
            <a:avLst/>
          </a:prstGeom>
        </p:spPr>
        <p:txBody>
          <a:bodyPr spcFirstLastPara="1" wrap="square" lIns="91425" tIns="91425" rIns="91425" bIns="91425" anchor="t" anchorCtr="0">
            <a:normAutofit lnSpcReduction="10000"/>
          </a:bodyPr>
          <a:lstStyle/>
          <a:p>
            <a:pPr marL="457200" lvl="0" indent="-323850" algn="l" rtl="0">
              <a:spcBef>
                <a:spcPts val="0"/>
              </a:spcBef>
              <a:spcAft>
                <a:spcPts val="0"/>
              </a:spcAft>
              <a:buSzPts val="1500"/>
              <a:buChar char="●"/>
            </a:pPr>
            <a:r>
              <a:rPr lang="en" sz="1500"/>
              <a:t>Obtained M.S. degree in Aeronautics from a California School</a:t>
            </a:r>
            <a:endParaRPr sz="1500"/>
          </a:p>
          <a:p>
            <a:pPr marL="0" lvl="0" indent="0" algn="l" rtl="0">
              <a:spcBef>
                <a:spcPts val="0"/>
              </a:spcBef>
              <a:spcAft>
                <a:spcPts val="0"/>
              </a:spcAft>
              <a:buNone/>
            </a:pPr>
            <a:endParaRPr sz="1500"/>
          </a:p>
          <a:p>
            <a:pPr marL="457200" lvl="0" indent="-323850" algn="l" rtl="0">
              <a:spcBef>
                <a:spcPts val="0"/>
              </a:spcBef>
              <a:spcAft>
                <a:spcPts val="0"/>
              </a:spcAft>
              <a:buSzPts val="1500"/>
              <a:buChar char="●"/>
            </a:pPr>
            <a:r>
              <a:rPr lang="en" sz="1500"/>
              <a:t>In the fall of 1945 become Executive Officer for the Rocket Branch office of Research and Development, and assigned to Redstone Arsenal.</a:t>
            </a:r>
            <a:endParaRPr sz="1500"/>
          </a:p>
          <a:p>
            <a:pPr marL="0" lvl="0" indent="0" algn="l" rtl="0">
              <a:spcBef>
                <a:spcPts val="0"/>
              </a:spcBef>
              <a:spcAft>
                <a:spcPts val="0"/>
              </a:spcAft>
              <a:buNone/>
            </a:pPr>
            <a:endParaRPr sz="1500"/>
          </a:p>
          <a:p>
            <a:pPr marL="457200" lvl="0" indent="-323850" algn="l" rtl="0">
              <a:spcBef>
                <a:spcPts val="0"/>
              </a:spcBef>
              <a:spcAft>
                <a:spcPts val="0"/>
              </a:spcAft>
              <a:buSzPts val="1500"/>
              <a:buChar char="●"/>
            </a:pPr>
            <a:r>
              <a:rPr lang="en" sz="1500"/>
              <a:t>“I thought that one of the best and one of the most useful things that an officer could do in peace-time would be the pursuit of obtaining new weapons or application of scientific methods to warfare,”(Nickerson 144).</a:t>
            </a:r>
            <a:endParaRPr sz="1500"/>
          </a:p>
          <a:p>
            <a:pPr marL="0" lvl="0" indent="0" algn="l" rtl="0">
              <a:spcBef>
                <a:spcPts val="0"/>
              </a:spcBef>
              <a:spcAft>
                <a:spcPts val="0"/>
              </a:spcAft>
              <a:buNone/>
            </a:pPr>
            <a:endParaRPr sz="1500"/>
          </a:p>
        </p:txBody>
      </p:sp>
      <p:pic>
        <p:nvPicPr>
          <p:cNvPr id="83" name="Google Shape;83;p16"/>
          <p:cNvPicPr preferRelativeResize="0"/>
          <p:nvPr/>
        </p:nvPicPr>
        <p:blipFill>
          <a:blip r:embed="rId3">
            <a:alphaModFix/>
          </a:blip>
          <a:stretch>
            <a:fillRect/>
          </a:stretch>
        </p:blipFill>
        <p:spPr>
          <a:xfrm>
            <a:off x="5072100" y="3011988"/>
            <a:ext cx="2510500" cy="2046025"/>
          </a:xfrm>
          <a:prstGeom prst="rect">
            <a:avLst/>
          </a:prstGeom>
          <a:noFill/>
          <a:ln>
            <a:noFill/>
          </a:ln>
        </p:spPr>
      </p:pic>
      <p:sp>
        <p:nvSpPr>
          <p:cNvPr id="84" name="Google Shape;84;p16"/>
          <p:cNvSpPr txBox="1"/>
          <p:nvPr/>
        </p:nvSpPr>
        <p:spPr>
          <a:xfrm>
            <a:off x="311700" y="3408725"/>
            <a:ext cx="4474500" cy="946500"/>
          </a:xfrm>
          <a:prstGeom prst="rect">
            <a:avLst/>
          </a:prstGeom>
          <a:noFill/>
          <a:ln>
            <a:noFill/>
          </a:ln>
        </p:spPr>
        <p:txBody>
          <a:bodyPr spcFirstLastPara="1" wrap="square" lIns="91425" tIns="91425" rIns="91425" bIns="91425" anchor="t" anchorCtr="0">
            <a:spAutoFit/>
          </a:bodyPr>
          <a:lstStyle/>
          <a:p>
            <a:pPr marL="457200" lvl="0" indent="-323850" algn="l" rtl="0">
              <a:lnSpc>
                <a:spcPct val="115000"/>
              </a:lnSpc>
              <a:spcBef>
                <a:spcPts val="0"/>
              </a:spcBef>
              <a:spcAft>
                <a:spcPts val="0"/>
              </a:spcAft>
              <a:buClr>
                <a:schemeClr val="accent3"/>
              </a:buClr>
              <a:buSzPts val="1500"/>
              <a:buFont typeface="Average"/>
              <a:buChar char="●"/>
            </a:pPr>
            <a:r>
              <a:rPr lang="en" sz="1500">
                <a:solidFill>
                  <a:schemeClr val="accent3"/>
                </a:solidFill>
                <a:latin typeface="Average"/>
                <a:ea typeface="Average"/>
                <a:cs typeface="Average"/>
                <a:sym typeface="Average"/>
              </a:rPr>
              <a:t>Believed the Redstone Arsenal would fall to a second or third rate development agency without additional work. </a:t>
            </a:r>
            <a:endParaRPr>
              <a:latin typeface="Average"/>
              <a:ea typeface="Average"/>
              <a:cs typeface="Average"/>
              <a:sym typeface="Average"/>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Considerations on the “Considerations on the Wilson Memorandum”</a:t>
            </a:r>
            <a:endParaRPr/>
          </a:p>
        </p:txBody>
      </p:sp>
      <p:sp>
        <p:nvSpPr>
          <p:cNvPr id="90" name="Google Shape;90;p17"/>
          <p:cNvSpPr txBox="1">
            <a:spLocks noGrp="1"/>
          </p:cNvSpPr>
          <p:nvPr>
            <p:ph type="body" idx="1"/>
          </p:nvPr>
        </p:nvSpPr>
        <p:spPr>
          <a:xfrm>
            <a:off x="311700" y="1402150"/>
            <a:ext cx="6148200" cy="3166800"/>
          </a:xfrm>
          <a:prstGeom prst="rect">
            <a:avLst/>
          </a:prstGeom>
        </p:spPr>
        <p:txBody>
          <a:bodyPr spcFirstLastPara="1" wrap="square" lIns="91425" tIns="91425" rIns="91425" bIns="91425" anchor="t" anchorCtr="0">
            <a:normAutofit fontScale="77500" lnSpcReduction="20000"/>
          </a:bodyPr>
          <a:lstStyle/>
          <a:p>
            <a:pPr marL="457200" lvl="0" indent="-317182" algn="l" rtl="0">
              <a:spcBef>
                <a:spcPts val="0"/>
              </a:spcBef>
              <a:spcAft>
                <a:spcPts val="0"/>
              </a:spcAft>
              <a:buSzPct val="100000"/>
              <a:buChar char="●"/>
            </a:pPr>
            <a:r>
              <a:rPr lang="en"/>
              <a:t>Colonel John C. Nickerson wrote the “Considerations on the Wilson Memorandum” as what feels like a resume for the Army’s Redstone Arsenal here in Huntsville, Alabama.</a:t>
            </a:r>
            <a:endParaRPr/>
          </a:p>
          <a:p>
            <a:pPr marL="0" lvl="0" indent="0" algn="l" rtl="0">
              <a:spcBef>
                <a:spcPts val="1200"/>
              </a:spcBef>
              <a:spcAft>
                <a:spcPts val="0"/>
              </a:spcAft>
              <a:buNone/>
            </a:pPr>
            <a:endParaRPr/>
          </a:p>
          <a:p>
            <a:pPr marL="457200" lvl="0" indent="-317182" algn="l" rtl="0">
              <a:spcBef>
                <a:spcPts val="1200"/>
              </a:spcBef>
              <a:spcAft>
                <a:spcPts val="0"/>
              </a:spcAft>
              <a:buSzPct val="100000"/>
              <a:buChar char="●"/>
            </a:pPr>
            <a:r>
              <a:rPr lang="en"/>
              <a:t>Colonel John C. Nickerson believes that the Redstone arsenal is the best place for the creation of the Jupiter ballistic missile.</a:t>
            </a:r>
            <a:endParaRPr/>
          </a:p>
          <a:p>
            <a:pPr marL="0" lvl="0" indent="0" algn="l" rtl="0">
              <a:spcBef>
                <a:spcPts val="1200"/>
              </a:spcBef>
              <a:spcAft>
                <a:spcPts val="0"/>
              </a:spcAft>
              <a:buNone/>
            </a:pPr>
            <a:endParaRPr/>
          </a:p>
          <a:p>
            <a:pPr marL="457200" lvl="0" indent="-317182" algn="l" rtl="0">
              <a:spcBef>
                <a:spcPts val="1200"/>
              </a:spcBef>
              <a:spcAft>
                <a:spcPts val="0"/>
              </a:spcAft>
              <a:buSzPct val="100000"/>
              <a:buChar char="●"/>
            </a:pPr>
            <a:r>
              <a:rPr lang="en"/>
              <a:t>He compares the Air Force’s THOR missile to the Jupiter missile by using information on the missile ranges which is considered “Secret Information” under the Army’s system for secret information.</a:t>
            </a:r>
            <a:endParaRPr/>
          </a:p>
          <a:p>
            <a:pPr marL="457200" lvl="0" indent="0" algn="l" rtl="0">
              <a:spcBef>
                <a:spcPts val="1200"/>
              </a:spcBef>
              <a:spcAft>
                <a:spcPts val="1200"/>
              </a:spcAft>
              <a:buNone/>
            </a:pPr>
            <a:endParaRPr/>
          </a:p>
        </p:txBody>
      </p:sp>
      <p:pic>
        <p:nvPicPr>
          <p:cNvPr id="91" name="Google Shape;91;p17"/>
          <p:cNvPicPr preferRelativeResize="0"/>
          <p:nvPr/>
        </p:nvPicPr>
        <p:blipFill>
          <a:blip r:embed="rId3">
            <a:alphaModFix/>
          </a:blip>
          <a:stretch>
            <a:fillRect/>
          </a:stretch>
        </p:blipFill>
        <p:spPr>
          <a:xfrm>
            <a:off x="6612300" y="1170125"/>
            <a:ext cx="2379298" cy="317239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Trial Summary</a:t>
            </a:r>
            <a:endParaRPr/>
          </a:p>
        </p:txBody>
      </p:sp>
      <p:sp>
        <p:nvSpPr>
          <p:cNvPr id="97" name="Google Shape;97;p18"/>
          <p:cNvSpPr txBox="1">
            <a:spLocks noGrp="1"/>
          </p:cNvSpPr>
          <p:nvPr>
            <p:ph type="body" idx="1"/>
          </p:nvPr>
        </p:nvSpPr>
        <p:spPr>
          <a:xfrm>
            <a:off x="311700" y="1152475"/>
            <a:ext cx="6341400" cy="3416400"/>
          </a:xfrm>
          <a:prstGeom prst="rect">
            <a:avLst/>
          </a:prstGeom>
        </p:spPr>
        <p:txBody>
          <a:bodyPr spcFirstLastPara="1" wrap="square" lIns="91425" tIns="91425" rIns="91425" bIns="91425" anchor="t" anchorCtr="0">
            <a:normAutofit fontScale="62500"/>
          </a:bodyPr>
          <a:lstStyle/>
          <a:p>
            <a:pPr marL="457200" lvl="0" indent="-300037" algn="l" rtl="0">
              <a:spcBef>
                <a:spcPts val="0"/>
              </a:spcBef>
              <a:spcAft>
                <a:spcPts val="0"/>
              </a:spcAft>
              <a:buSzPct val="100000"/>
              <a:buChar char="●"/>
            </a:pPr>
            <a:r>
              <a:rPr lang="en"/>
              <a:t>Colonel John C. Nickerson was court martialed and charged of leaking “secret information” and espionage.</a:t>
            </a:r>
            <a:endParaRPr/>
          </a:p>
          <a:p>
            <a:pPr marL="0" lvl="0" indent="0" algn="l" rtl="0">
              <a:spcBef>
                <a:spcPts val="1200"/>
              </a:spcBef>
              <a:spcAft>
                <a:spcPts val="0"/>
              </a:spcAft>
              <a:buNone/>
            </a:pPr>
            <a:endParaRPr/>
          </a:p>
          <a:p>
            <a:pPr marL="457200" lvl="0" indent="-300037" algn="l" rtl="0">
              <a:spcBef>
                <a:spcPts val="1200"/>
              </a:spcBef>
              <a:spcAft>
                <a:spcPts val="0"/>
              </a:spcAft>
              <a:buSzPct val="100000"/>
              <a:buChar char="●"/>
            </a:pPr>
            <a:r>
              <a:rPr lang="en"/>
              <a:t>He was guilty of the charge of  leaking secret information, but not found guilty of espionage.</a:t>
            </a:r>
            <a:endParaRPr/>
          </a:p>
          <a:p>
            <a:pPr marL="0" lvl="0" indent="0" algn="l" rtl="0">
              <a:spcBef>
                <a:spcPts val="1200"/>
              </a:spcBef>
              <a:spcAft>
                <a:spcPts val="0"/>
              </a:spcAft>
              <a:buNone/>
            </a:pPr>
            <a:endParaRPr/>
          </a:p>
          <a:p>
            <a:pPr marL="457200" lvl="0" indent="-300037" algn="l" rtl="0">
              <a:spcBef>
                <a:spcPts val="1200"/>
              </a:spcBef>
              <a:spcAft>
                <a:spcPts val="0"/>
              </a:spcAft>
              <a:buSzPct val="100000"/>
              <a:buChar char="●"/>
            </a:pPr>
            <a:r>
              <a:rPr lang="en"/>
              <a:t>Nickerson’s goal in the trial was to shed light on the Redstone Arsenal’s missile program and why they needed to have access to building long range missiles.</a:t>
            </a:r>
            <a:endParaRPr/>
          </a:p>
          <a:p>
            <a:pPr marL="0" lvl="0" indent="0" algn="l" rtl="0">
              <a:spcBef>
                <a:spcPts val="1200"/>
              </a:spcBef>
              <a:spcAft>
                <a:spcPts val="0"/>
              </a:spcAft>
              <a:buNone/>
            </a:pPr>
            <a:endParaRPr/>
          </a:p>
          <a:p>
            <a:pPr marL="457200" lvl="0" indent="-300037" algn="l" rtl="0">
              <a:spcBef>
                <a:spcPts val="1200"/>
              </a:spcBef>
              <a:spcAft>
                <a:spcPts val="0"/>
              </a:spcAft>
              <a:buSzPct val="100000"/>
              <a:buChar char="●"/>
            </a:pPr>
            <a:r>
              <a:rPr lang="en"/>
              <a:t>This means that he did not have to be proven not guilty. It meant that he had to prove that he was leaking information for the betterment of the United States.</a:t>
            </a:r>
            <a:endParaRPr/>
          </a:p>
          <a:p>
            <a:pPr marL="457200" lvl="0" indent="0" algn="l" rtl="0">
              <a:spcBef>
                <a:spcPts val="1200"/>
              </a:spcBef>
              <a:spcAft>
                <a:spcPts val="1200"/>
              </a:spcAft>
              <a:buNone/>
            </a:pPr>
            <a:endParaRPr/>
          </a:p>
        </p:txBody>
      </p:sp>
      <p:pic>
        <p:nvPicPr>
          <p:cNvPr id="98" name="Google Shape;98;p18"/>
          <p:cNvPicPr preferRelativeResize="0"/>
          <p:nvPr/>
        </p:nvPicPr>
        <p:blipFill rotWithShape="1">
          <a:blip r:embed="rId3">
            <a:alphaModFix/>
          </a:blip>
          <a:srcRect b="3651"/>
          <a:stretch/>
        </p:blipFill>
        <p:spPr>
          <a:xfrm>
            <a:off x="6693325" y="1152463"/>
            <a:ext cx="2138975" cy="356419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Trial Significance</a:t>
            </a:r>
            <a:endParaRPr/>
          </a:p>
        </p:txBody>
      </p:sp>
      <p:sp>
        <p:nvSpPr>
          <p:cNvPr id="104" name="Google Shape;104;p19"/>
          <p:cNvSpPr txBox="1">
            <a:spLocks noGrp="1"/>
          </p:cNvSpPr>
          <p:nvPr>
            <p:ph type="body" idx="1"/>
          </p:nvPr>
        </p:nvSpPr>
        <p:spPr>
          <a:xfrm>
            <a:off x="311700" y="1152475"/>
            <a:ext cx="6095700" cy="34164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SzPts val="1800"/>
              <a:buChar char="●"/>
            </a:pPr>
            <a:r>
              <a:rPr lang="en"/>
              <a:t>Even though he was found guilty of leaking secret information, he really won the trial and gave the Army access to build the new Jupiter missile.</a:t>
            </a:r>
            <a:endParaRPr/>
          </a:p>
          <a:p>
            <a:pPr marL="457200" lvl="0" indent="0" algn="l" rtl="0">
              <a:spcBef>
                <a:spcPts val="1200"/>
              </a:spcBef>
              <a:spcAft>
                <a:spcPts val="0"/>
              </a:spcAft>
              <a:buNone/>
            </a:pPr>
            <a:endParaRPr/>
          </a:p>
          <a:p>
            <a:pPr marL="457200" lvl="0" indent="-342900" algn="l" rtl="0">
              <a:spcBef>
                <a:spcPts val="1200"/>
              </a:spcBef>
              <a:spcAft>
                <a:spcPts val="0"/>
              </a:spcAft>
              <a:buSzPts val="1800"/>
              <a:buChar char="●"/>
            </a:pPr>
            <a:r>
              <a:rPr lang="en"/>
              <a:t>If Nickerson did not “win” his case, Redstone Arsenal would lose the ability to develop and implement missiles with a range of over 200 miles.</a:t>
            </a:r>
            <a:endParaRPr/>
          </a:p>
          <a:p>
            <a:pPr marL="457200" lvl="0" indent="0" algn="l" rtl="0">
              <a:spcBef>
                <a:spcPts val="1200"/>
              </a:spcBef>
              <a:spcAft>
                <a:spcPts val="0"/>
              </a:spcAft>
              <a:buNone/>
            </a:pPr>
            <a:endParaRPr/>
          </a:p>
          <a:p>
            <a:pPr marL="457200" lvl="0" indent="-342900" algn="l" rtl="0">
              <a:spcBef>
                <a:spcPts val="1200"/>
              </a:spcBef>
              <a:spcAft>
                <a:spcPts val="0"/>
              </a:spcAft>
              <a:buSzPts val="1800"/>
              <a:buChar char="●"/>
            </a:pPr>
            <a:r>
              <a:rPr lang="en"/>
              <a:t>Solidified Redstone Arsenal as “the best ballistic missile team in the country”(Nickerson).</a:t>
            </a:r>
            <a:endParaRPr/>
          </a:p>
        </p:txBody>
      </p:sp>
      <p:pic>
        <p:nvPicPr>
          <p:cNvPr id="105" name="Google Shape;105;p19"/>
          <p:cNvPicPr preferRelativeResize="0"/>
          <p:nvPr/>
        </p:nvPicPr>
        <p:blipFill>
          <a:blip r:embed="rId3">
            <a:alphaModFix/>
          </a:blip>
          <a:stretch>
            <a:fillRect/>
          </a:stretch>
        </p:blipFill>
        <p:spPr>
          <a:xfrm>
            <a:off x="6835703" y="1017726"/>
            <a:ext cx="2138976" cy="3420274"/>
          </a:xfrm>
          <a:prstGeom prst="rect">
            <a:avLst/>
          </a:prstGeom>
          <a:noFill/>
          <a:ln>
            <a:noFill/>
          </a:ln>
        </p:spPr>
      </p:pic>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474</Words>
  <Application>Microsoft Office PowerPoint</Application>
  <PresentationFormat>On-screen Show (16:9)</PresentationFormat>
  <Paragraphs>45</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Average</vt:lpstr>
      <vt:lpstr>Arial</vt:lpstr>
      <vt:lpstr>Oswald</vt:lpstr>
      <vt:lpstr>Slate</vt:lpstr>
      <vt:lpstr>Colonel John C. Nickerson</vt:lpstr>
      <vt:lpstr>Early Life</vt:lpstr>
      <vt:lpstr>Life in the Army</vt:lpstr>
      <vt:lpstr>Redstone Arsenal </vt:lpstr>
      <vt:lpstr>Considerations on the “Considerations on the Wilson Memorandum”</vt:lpstr>
      <vt:lpstr>Trial Summary</vt:lpstr>
      <vt:lpstr>Trial Significance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Colonel John C. Nickerson</dc:title>
  <dc:creator>Susan Friedman</dc:creator>
  <cp:lastModifiedBy>Shaggy Trapolino</cp:lastModifiedBy>
  <cp:revision>1</cp:revision>
  <dcterms:modified xsi:type="dcterms:W3CDTF">2022-12-09T23:51:14Z</dcterms:modified>
</cp:coreProperties>
</file>